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2179ceec54e4a53" /><Relationship Type="http://schemas.openxmlformats.org/officeDocument/2006/relationships/extended-properties" Target="/docProps/app.xml" Id="Ra267ece05e7b4de8" /><Relationship Type="http://schemas.openxmlformats.org/officeDocument/2006/relationships/officeDocument" Target="/ppt/presentation.xml" Id="Rf48674e00911446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a418aa24884001"/>
  </p:sldMasterIdLst>
  <p:notesMasterIdLst>
    <p:notesMasterId xmlns:r="http://schemas.openxmlformats.org/officeDocument/2006/relationships" r:id="Re1f30a73a99d44a6"/>
  </p:notesMasterIdLst>
  <p:sldIdLst>
    <p:sldId xmlns:r="http://schemas.openxmlformats.org/officeDocument/2006/relationships" id="256" r:id="Rb37a146215374607"/>
    <p:sldId xmlns:r="http://schemas.openxmlformats.org/officeDocument/2006/relationships" id="257" r:id="R413a2d18e38c41f4"/>
    <p:sldId xmlns:r="http://schemas.openxmlformats.org/officeDocument/2006/relationships" id="258" r:id="Rfc4f78a9c07343df"/>
    <p:sldId xmlns:r="http://schemas.openxmlformats.org/officeDocument/2006/relationships" id="259" r:id="Rd72228d212d54b9b"/>
    <p:sldId xmlns:r="http://schemas.openxmlformats.org/officeDocument/2006/relationships" id="260" r:id="Rba690fd986374634"/>
    <p:sldId xmlns:r="http://schemas.openxmlformats.org/officeDocument/2006/relationships" id="261" r:id="R89129c66a533452d"/>
    <p:sldId xmlns:r="http://schemas.openxmlformats.org/officeDocument/2006/relationships" id="262" r:id="R20ff67d0124b4e5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81ec1a7bbe84c6c" /><Relationship Type="http://schemas.openxmlformats.org/officeDocument/2006/relationships/slideMaster" Target="/ppt/slideMasters/slideMaster1.xml" Id="Rc0a418aa24884001" /><Relationship Type="http://schemas.openxmlformats.org/officeDocument/2006/relationships/notesMaster" Target="/ppt/notesMasters/notesMaster1.xml" Id="Re1f30a73a99d44a6" /><Relationship Type="http://schemas.openxmlformats.org/officeDocument/2006/relationships/presProps" Target="/ppt/presProps.xml" Id="R8dd63b1bdf704231" /><Relationship Type="http://schemas.openxmlformats.org/officeDocument/2006/relationships/tableStyles" Target="/ppt/tableStyles.xml" Id="R88197a3c788147d9" /><Relationship Type="http://schemas.openxmlformats.org/officeDocument/2006/relationships/slide" Target="/ppt/slides/slide1.xml" Id="Rb37a146215374607" /><Relationship Type="http://schemas.openxmlformats.org/officeDocument/2006/relationships/slide" Target="/ppt/slides/slide2.xml" Id="R413a2d18e38c41f4" /><Relationship Type="http://schemas.openxmlformats.org/officeDocument/2006/relationships/slide" Target="/ppt/slides/slide3.xml" Id="Rfc4f78a9c07343df" /><Relationship Type="http://schemas.openxmlformats.org/officeDocument/2006/relationships/slide" Target="/ppt/slides/slide4.xml" Id="Rd72228d212d54b9b" /><Relationship Type="http://schemas.openxmlformats.org/officeDocument/2006/relationships/slide" Target="/ppt/slides/slide5.xml" Id="Rba690fd986374634" /><Relationship Type="http://schemas.openxmlformats.org/officeDocument/2006/relationships/slide" Target="/ppt/slides/slide6.xml" Id="R89129c66a533452d" /><Relationship Type="http://schemas.openxmlformats.org/officeDocument/2006/relationships/slide" Target="/ppt/slides/slide7.xml" Id="R20ff67d0124b4e5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dd72e5e632406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PFM Lab">
      <a:dk1>
        <a:srgbClr val="1F2329"/>
      </a:dk1>
      <a:lt1>
        <a:srgbClr val="FFFFFF"/>
      </a:lt1>
      <a:dk2>
        <a:srgbClr val="5D6B7C"/>
      </a:dk2>
      <a:lt2>
        <a:srgbClr val="E2F0FD"/>
      </a:lt2>
      <a:accent1>
        <a:srgbClr val="337FFF"/>
      </a:accent1>
      <a:accent2>
        <a:srgbClr val="245BDB"/>
      </a:accent2>
      <a:accent3>
        <a:srgbClr val="72DBEE"/>
      </a:accent3>
      <a:accent4>
        <a:srgbClr val="5D6B7C"/>
      </a:accent4>
      <a:accent5>
        <a:srgbClr val="8DAED6"/>
      </a:accent5>
      <a:accent6>
        <a:srgbClr val="ADCDF4"/>
      </a:accent6>
      <a:hlink>
        <a:srgbClr val="245BDB"/>
      </a:hlink>
      <a:folHlink>
        <a:srgbClr val="245BDB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PFM Lab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f75dcb1dca4490c" /><Relationship Type="http://schemas.openxmlformats.org/officeDocument/2006/relationships/notesMaster" Target="/ppt/notesMasters/notesMaster1.xml" Id="Rfdfde5443d474a1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76ffb5f55a453d" /><Relationship Type="http://schemas.openxmlformats.org/officeDocument/2006/relationships/notesMaster" Target="/ppt/notesMasters/notesMaster1.xml" Id="R99fc0d4b0be241a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ee9a056686845a2" /><Relationship Type="http://schemas.openxmlformats.org/officeDocument/2006/relationships/notesMaster" Target="/ppt/notesMasters/notesMaster1.xml" Id="Rd2567c2a339447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023cb07b1f7480c" /><Relationship Type="http://schemas.openxmlformats.org/officeDocument/2006/relationships/notesMaster" Target="/ppt/notesMasters/notesMaster1.xml" Id="R10a1c7a79964483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c849ad34d046fa" /><Relationship Type="http://schemas.openxmlformats.org/officeDocument/2006/relationships/notesMaster" Target="/ppt/notesMasters/notesMaster1.xml" Id="Rbc2cb67af1054a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592eb5e219e4dc4" /><Relationship Type="http://schemas.openxmlformats.org/officeDocument/2006/relationships/notesMaster" Target="/ppt/notesMasters/notesMaster1.xml" Id="Rb517788d832540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dc7c0d8d1b64447" /><Relationship Type="http://schemas.openxmlformats.org/officeDocument/2006/relationships/notesMaster" Target="/ppt/notesMasters/notesMaster1.xml" Id="R51bd43c65b8649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PFM Lab 可编辑演示文稿模板。方括号内文字为待填写内容，图表区为占位框，不代表实际研究结果。版式依据已确认的网站视觉风格。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PFM Lab 可编辑演示文稿模板。方括号内文字为待填写内容，图表区为占位框，不代表实际研究结果。版式依据已确认的网站视觉风格。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PFM Lab 可编辑演示文稿模板。方括号内文字为待填写内容，图表区为占位框，不代表实际研究结果。版式依据已确认的网站视觉风格。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PFM Lab 可编辑演示文稿模板。方括号内文字为待填写内容，图表区为占位框，不代表实际研究结果。版式依据已确认的网站视觉风格。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PFM Lab 可编辑演示文稿模板。方括号内文字为待填写内容，图表区为占位框，不代表实际研究结果。版式依据已确认的网站视觉风格。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PFM Lab 可编辑演示文稿模板。方括号内文字为待填写内容，图表区为占位框，不代表实际研究结果。版式依据已确认的网站视觉风格。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PFM Lab 可编辑演示文稿模板。方括号内文字为待填写内容，图表区为占位框，不代表实际研究结果。版式依据已确认的网站视觉风格。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6b89ae551543f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c5d7e9da7a4732" /><Relationship Type="http://schemas.openxmlformats.org/officeDocument/2006/relationships/slideLayout" Target="/ppt/slideLayouts/slideLayout1.xml" Id="Rbae31afe50f5446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e31afe50f5446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PFM Lab">
      <a:dk1>
        <a:srgbClr val="1F2329"/>
      </a:dk1>
      <a:lt1>
        <a:srgbClr val="FFFFFF"/>
      </a:lt1>
      <a:dk2>
        <a:srgbClr val="5D6B7C"/>
      </a:dk2>
      <a:lt2>
        <a:srgbClr val="E2F0FD"/>
      </a:lt2>
      <a:accent1>
        <a:srgbClr val="337FFF"/>
      </a:accent1>
      <a:accent2>
        <a:srgbClr val="245BDB"/>
      </a:accent2>
      <a:accent3>
        <a:srgbClr val="72DBEE"/>
      </a:accent3>
      <a:accent4>
        <a:srgbClr val="5D6B7C"/>
      </a:accent4>
      <a:accent5>
        <a:srgbClr val="8DAED6"/>
      </a:accent5>
      <a:accent6>
        <a:srgbClr val="ADCDF4"/>
      </a:accent6>
      <a:hlink>
        <a:srgbClr val="245BDB"/>
      </a:hlink>
      <a:folHlink>
        <a:srgbClr val="245BDB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PFM Lab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f28db012734664" /><Relationship Type="http://schemas.openxmlformats.org/officeDocument/2006/relationships/image" Target="/ppt/media/image.png" Id="R721d9969c7a246b6" /><Relationship Type="http://schemas.openxmlformats.org/officeDocument/2006/relationships/image" Target="/ppt/media/image.svg" Id="Re69a65669f114907" /><Relationship Type="http://schemas.openxmlformats.org/officeDocument/2006/relationships/notesSlide" Target="/ppt/notesSlides/notesSlide1.xml" Id="Rf883dc2ff099438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b421e809604806" /><Relationship Type="http://schemas.openxmlformats.org/officeDocument/2006/relationships/image" Target="/ppt/media/image2.png" Id="Re5172afcc4e64e24" /><Relationship Type="http://schemas.openxmlformats.org/officeDocument/2006/relationships/image" Target="/ppt/media/image2.svg" Id="R00393e2464d14462" /><Relationship Type="http://schemas.openxmlformats.org/officeDocument/2006/relationships/notesSlide" Target="/ppt/notesSlides/notesSlide2.xml" Id="Rdd98e9febeaf484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28958ac62e405f" /><Relationship Type="http://schemas.openxmlformats.org/officeDocument/2006/relationships/image" Target="/ppt/media/image3.png" Id="R2975501b957f4f84" /><Relationship Type="http://schemas.openxmlformats.org/officeDocument/2006/relationships/image" Target="/ppt/media/image3.svg" Id="R53f3e2f735cb458e" /><Relationship Type="http://schemas.openxmlformats.org/officeDocument/2006/relationships/notesSlide" Target="/ppt/notesSlides/notesSlide3.xml" Id="R4126394ac28445a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7f222a48ec447a" /><Relationship Type="http://schemas.openxmlformats.org/officeDocument/2006/relationships/image" Target="/ppt/media/image4.png" Id="R1a2b1e5cc0c24b7f" /><Relationship Type="http://schemas.openxmlformats.org/officeDocument/2006/relationships/image" Target="/ppt/media/image4.svg" Id="Rbff160cdfb0f47db" /><Relationship Type="http://schemas.openxmlformats.org/officeDocument/2006/relationships/notesSlide" Target="/ppt/notesSlides/notesSlide4.xml" Id="Rb07fa487cc3c4cf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047c9548904cff" /><Relationship Type="http://schemas.openxmlformats.org/officeDocument/2006/relationships/image" Target="/ppt/media/image5.png" Id="R8b7cb585eae4498e" /><Relationship Type="http://schemas.openxmlformats.org/officeDocument/2006/relationships/image" Target="/ppt/media/image5.svg" Id="Rff95f3282ac04e95" /><Relationship Type="http://schemas.openxmlformats.org/officeDocument/2006/relationships/notesSlide" Target="/ppt/notesSlides/notesSlide5.xml" Id="R5a04a5fe96a444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77769fc4234920" /><Relationship Type="http://schemas.openxmlformats.org/officeDocument/2006/relationships/image" Target="/ppt/media/image6.png" Id="R2a116d35051f4b8b" /><Relationship Type="http://schemas.openxmlformats.org/officeDocument/2006/relationships/image" Target="/ppt/media/image6.svg" Id="R62c58933a83c41b5" /><Relationship Type="http://schemas.openxmlformats.org/officeDocument/2006/relationships/notesSlide" Target="/ppt/notesSlides/notesSlide6.xml" Id="R59a342c8e8c648e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578f7926594974" /><Relationship Type="http://schemas.openxmlformats.org/officeDocument/2006/relationships/image" Target="/ppt/media/image7.png" Id="Rc25985d9cbfd4095" /><Relationship Type="http://schemas.openxmlformats.org/officeDocument/2006/relationships/image" Target="/ppt/media/image7.svg" Id="R6f56cbc8d79040f3" /><Relationship Type="http://schemas.openxmlformats.org/officeDocument/2006/relationships/notesSlide" Target="/ppt/notesSlides/notesSlide7.xml" Id="Rc73f9752ab174c2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D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1d9969c7a246b6">
            <a:extLst>
              <a:ext uri="{96DAC541-7B7A-43D3-8B79-37D633B846F1}">
                <asvg:svgBlip xmlns:asvg="http://schemas.microsoft.com/office/drawing/2016/SVG/main" r:embed="Re69a65669f11490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33400" y="304800"/>
            <a:ext cx="1535906" cy="381000"/>
          </a:xfrm>
          <a:prstGeom xmlns:a="http://schemas.openxmlformats.org/drawingml/2006/main" prst="rect">
            <a:avLst/>
          </a:prstGeom>
        </p:spPr>
      </p:pic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F305B3CA-D82D-452A-AD46-21F44438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722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3" name="Photopolymerization Func">
            <a:extLst xmlns:a="http://schemas.openxmlformats.org/drawingml/2006/main">
              <a:ext uri="{FF2B5EF4-FFF2-40B4-BE49-F238E27FC236}">
                <a16:creationId xmlns:a16="http://schemas.microsoft.com/office/drawing/2014/main" id="{72435989-887C-48A7-8619-B04DA926B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91275"/>
            <a:ext cx="809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Photopolymerization Functional Materials Lab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7E6ACA-B9F6-4F05-B5E4-8CC4105EB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66800"/>
            <a:ext cx="11430000" cy="5162550"/>
          </a:xfrm>
          <a:prstGeom xmlns:a="http://schemas.openxmlformats.org/drawingml/2006/main" prst="roundRect">
            <a:avLst>
              <a:gd name="adj" fmla="val 5535"/>
            </a:avLst>
          </a:prstGeom>
          <a:gradFill xmlns:a="http://schemas.openxmlformats.org/drawingml/2006/main">
            <a:gsLst>
              <a:gs pos="0">
                <a:srgbClr val="F0F7FF"/>
              </a:gs>
              <a:gs pos="100000">
                <a:srgbClr val="DDEDFC"/>
              </a:gs>
            </a:gsLst>
            <a:lin ang="1080000"/>
          </a:gradFill>
          <a:ln xmlns:a="http://schemas.openxmlformats.org/drawingml/2006/main" w="0">
            <a:noFill/>
          </a:ln>
        </p:spPr>
      </p:sp>
      <p:sp>
        <p:nvSpPr>
          <p:cNvPr id="5" name="[研究报告标题]">
            <a:extLst xmlns:a="http://schemas.openxmlformats.org/drawingml/2006/main">
              <a:ext uri="{FF2B5EF4-FFF2-40B4-BE49-F238E27FC236}">
                <a16:creationId xmlns:a16="http://schemas.microsoft.com/office/drawing/2014/main" id="{F91BDDD5-493B-4F7F-A08A-BAAEAFA9F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193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95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95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[研究报告标题]</a:t>
            </a:r>
          </a:p>
        </p:txBody>
      </p:sp>
      <p:sp>
        <p:nvSpPr>
          <p:cNvPr id="6" name="[Research presentation t">
            <a:extLst xmlns:a="http://schemas.openxmlformats.org/drawingml/2006/main">
              <a:ext uri="{FF2B5EF4-FFF2-40B4-BE49-F238E27FC236}">
                <a16:creationId xmlns:a16="http://schemas.microsoft.com/office/drawing/2014/main" id="{41420848-213C-4AAA-A9CB-037B22F5F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181350"/>
            <a:ext cx="10191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32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[Research presentation title]</a:t>
            </a:r>
          </a:p>
        </p:txBody>
      </p:sp>
      <p:sp>
        <p:nvSpPr>
          <p:cNvPr id="7" name="光聚合功能材料实验室">
            <a:extLst xmlns:a="http://schemas.openxmlformats.org/drawingml/2006/main">
              <a:ext uri="{FF2B5EF4-FFF2-40B4-BE49-F238E27FC236}">
                <a16:creationId xmlns:a16="http://schemas.microsoft.com/office/drawing/2014/main" id="{BFD7C4F1-3064-48CF-A13A-F2E86E07D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114800"/>
            <a:ext cx="1047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光聚合功能材料实验室</a:t>
            </a:r>
          </a:p>
        </p:txBody>
      </p:sp>
      <p:sp>
        <p:nvSpPr>
          <p:cNvPr id="8" name="[汇报人姓名]   [日期]">
            <a:extLst xmlns:a="http://schemas.openxmlformats.org/drawingml/2006/main">
              <a:ext uri="{FF2B5EF4-FFF2-40B4-BE49-F238E27FC236}">
                <a16:creationId xmlns:a16="http://schemas.microsoft.com/office/drawing/2014/main" id="{7E0215D5-6862-463D-B57B-D0D365A15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57750"/>
            <a:ext cx="666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[汇报人姓名]   [日期]</a:t>
            </a:r>
          </a:p>
        </p:txBody>
      </p:sp>
      <p:sp>
        <p:nvSpPr>
          <p:cNvPr id="9" name="南昌航空大学">
            <a:extLst xmlns:a="http://schemas.openxmlformats.org/drawingml/2006/main">
              <a:ext uri="{FF2B5EF4-FFF2-40B4-BE49-F238E27FC236}">
                <a16:creationId xmlns:a16="http://schemas.microsoft.com/office/drawing/2014/main" id="{A67726F6-3C05-4A01-918C-C7D257CE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81625"/>
            <a:ext cx="666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南昌航空大学</a:t>
            </a:r>
          </a:p>
        </p:txBody>
      </p:sp>
    </p:spTree>
    <p:extLst>
      <p:ext uri="{BB962C8B-B14F-4D97-AF65-F5344CB8AC3E}">
        <p14:creationId xmlns:p14="http://schemas.microsoft.com/office/powerpoint/2010/main" val="15597050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D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172afcc4e64e24">
            <a:extLst>
              <a:ext uri="{96DAC541-7B7A-43D3-8B79-37D633B846F1}">
                <asvg:svgBlip xmlns:asvg="http://schemas.microsoft.com/office/drawing/2016/SVG/main" r:embed="R00393e2464d1446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33400" y="304800"/>
            <a:ext cx="1535906" cy="381000"/>
          </a:xfrm>
          <a:prstGeom xmlns:a="http://schemas.openxmlformats.org/drawingml/2006/main" prst="rect">
            <a:avLst/>
          </a:prstGeom>
        </p:spPr>
      </p:pic>
      <p:sp>
        <p:nvSpPr>
          <p:cNvPr id="2" name="02">
            <a:extLst xmlns:a="http://schemas.openxmlformats.org/drawingml/2006/main">
              <a:ext uri="{FF2B5EF4-FFF2-40B4-BE49-F238E27FC236}">
                <a16:creationId xmlns:a16="http://schemas.microsoft.com/office/drawing/2014/main" id="{B9A07E63-296C-46D7-8D8D-F745FD2DB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722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02</a:t>
            </a:r>
          </a:p>
        </p:txBody>
      </p:sp>
      <p:sp>
        <p:nvSpPr>
          <p:cNvPr id="3" name="Photopolymerization Func">
            <a:extLst xmlns:a="http://schemas.openxmlformats.org/drawingml/2006/main">
              <a:ext uri="{FF2B5EF4-FFF2-40B4-BE49-F238E27FC236}">
                <a16:creationId xmlns:a16="http://schemas.microsoft.com/office/drawing/2014/main" id="{F1F940DC-0F91-4060-896F-47F5B8A7F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91275"/>
            <a:ext cx="809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Photopolymerization Functional Materials Lab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940698-6B2F-4346-B190-32A47D3EE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66800"/>
            <a:ext cx="11430000" cy="5162550"/>
          </a:xfrm>
          <a:prstGeom xmlns:a="http://schemas.openxmlformats.org/drawingml/2006/main" prst="roundRect">
            <a:avLst>
              <a:gd name="adj" fmla="val 5535"/>
            </a:avLst>
          </a:prstGeom>
          <a:solidFill xmlns:a="http://schemas.openxmlformats.org/drawingml/2006/main">
            <a:srgbClr val="E2F0FD"/>
          </a:solidFill>
          <a:ln xmlns:a="http://schemas.openxmlformats.org/drawingml/2006/main" w="0">
            <a:noFill/>
          </a:ln>
        </p:spPr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668B67C7-000F-4B6A-902C-8E775C95A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14500"/>
            <a:ext cx="1905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100" b="1">
                <a:solidFill>
                  <a:srgbClr val="337FFF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8100" b="1">
                <a:solidFill>
                  <a:srgbClr val="337FFF"/>
                </a:solidFill>
                <a:latin typeface="Noto Sans CJK SC"/>
                <a:ea typeface="Noto Sans CJK SC"/>
                <a:cs typeface="Noto Sans CJK SC"/>
              </a:rPr>
              <a:t>01</a:t>
            </a:r>
          </a:p>
        </p:txBody>
      </p:sp>
      <p:sp>
        <p:nvSpPr>
          <p:cNvPr id="6" name="[章节标题]">
            <a:extLst xmlns:a="http://schemas.openxmlformats.org/drawingml/2006/main">
              <a:ext uri="{FF2B5EF4-FFF2-40B4-BE49-F238E27FC236}">
                <a16:creationId xmlns:a16="http://schemas.microsoft.com/office/drawing/2014/main" id="{49BF9A0E-55B4-4AF8-A535-32765AED5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448050"/>
            <a:ext cx="10096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435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[章节标题]</a:t>
            </a:r>
          </a:p>
        </p:txBody>
      </p:sp>
      <p:sp>
        <p:nvSpPr>
          <p:cNvPr id="7" name="[Section title]">
            <a:extLst xmlns:a="http://schemas.openxmlformats.org/drawingml/2006/main">
              <a:ext uri="{FF2B5EF4-FFF2-40B4-BE49-F238E27FC236}">
                <a16:creationId xmlns:a16="http://schemas.microsoft.com/office/drawing/2014/main" id="{C92838A1-B32C-4D53-ADD6-2BA684CC8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19600"/>
            <a:ext cx="1000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[Section title]</a:t>
            </a:r>
          </a:p>
        </p:txBody>
      </p:sp>
      <p:sp>
        <p:nvSpPr>
          <p:cNvPr id="8" name="[用一句话说明本节讨论的问题]">
            <a:extLst xmlns:a="http://schemas.openxmlformats.org/drawingml/2006/main">
              <a:ext uri="{FF2B5EF4-FFF2-40B4-BE49-F238E27FC236}">
                <a16:creationId xmlns:a16="http://schemas.microsoft.com/office/drawing/2014/main" id="{3AF33480-8C91-455A-8968-EB3F1B39D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314950"/>
            <a:ext cx="10001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6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[用一句话说明本节讨论的问题]</a:t>
            </a:r>
          </a:p>
        </p:txBody>
      </p:sp>
    </p:spTree>
    <p:extLst>
      <p:ext uri="{BB962C8B-B14F-4D97-AF65-F5344CB8AC3E}">
        <p14:creationId xmlns:p14="http://schemas.microsoft.com/office/powerpoint/2010/main" val="206207573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D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75501b957f4f84">
            <a:extLst>
              <a:ext uri="{96DAC541-7B7A-43D3-8B79-37D633B846F1}">
                <asvg:svgBlip xmlns:asvg="http://schemas.microsoft.com/office/drawing/2016/SVG/main" r:embed="R53f3e2f735cb458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33400" y="304800"/>
            <a:ext cx="1535906" cy="381000"/>
          </a:xfrm>
          <a:prstGeom xmlns:a="http://schemas.openxmlformats.org/drawingml/2006/main" prst="rect">
            <a:avLst/>
          </a:prstGeom>
        </p:spPr>
      </p:pic>
      <p:sp>
        <p:nvSpPr>
          <p:cNvPr id="2" name="03">
            <a:extLst xmlns:a="http://schemas.openxmlformats.org/drawingml/2006/main">
              <a:ext uri="{FF2B5EF4-FFF2-40B4-BE49-F238E27FC236}">
                <a16:creationId xmlns:a16="http://schemas.microsoft.com/office/drawing/2014/main" id="{EA649B7D-C4FC-4E9B-9343-FB6CBF867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722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03</a:t>
            </a:r>
          </a:p>
        </p:txBody>
      </p:sp>
      <p:sp>
        <p:nvSpPr>
          <p:cNvPr id="3" name="Photopolymerization Func">
            <a:extLst xmlns:a="http://schemas.openxmlformats.org/drawingml/2006/main">
              <a:ext uri="{FF2B5EF4-FFF2-40B4-BE49-F238E27FC236}">
                <a16:creationId xmlns:a16="http://schemas.microsoft.com/office/drawing/2014/main" id="{79FEAB8C-434F-4B1B-B21E-1F5E4B30C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91275"/>
            <a:ext cx="809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Photopolymerization Functional Materials Lab</a:t>
            </a:r>
          </a:p>
        </p:txBody>
      </p:sp>
      <p:sp>
        <p:nvSpPr>
          <p:cNvPr id="4" name="研究方向">
            <a:extLst xmlns:a="http://schemas.openxmlformats.org/drawingml/2006/main">
              <a:ext uri="{FF2B5EF4-FFF2-40B4-BE49-F238E27FC236}">
                <a16:creationId xmlns:a16="http://schemas.microsoft.com/office/drawing/2014/main" id="{6160DCCE-0BAD-4FC8-8317-F2B33A6F6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57275"/>
            <a:ext cx="11125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225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研究方向</a:t>
            </a:r>
          </a:p>
        </p:txBody>
      </p:sp>
      <p:sp>
        <p:nvSpPr>
          <p:cNvPr id="5" name="Research areas">
            <a:extLst xmlns:a="http://schemas.openxmlformats.org/drawingml/2006/main">
              <a:ext uri="{FF2B5EF4-FFF2-40B4-BE49-F238E27FC236}">
                <a16:creationId xmlns:a16="http://schemas.microsoft.com/office/drawing/2014/main" id="{9F5F67A8-69AC-4E3F-BE95-95371D74D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62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Research areas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43D4B3-1895-41AF-A0E2-F4F79A380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00300"/>
            <a:ext cx="5410200" cy="1533525"/>
          </a:xfrm>
          <a:prstGeom xmlns:a="http://schemas.openxmlformats.org/drawingml/2006/main" prst="roundRect">
            <a:avLst>
              <a:gd name="adj" fmla="val 136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7" name="光聚合功能材料">
            <a:extLst xmlns:a="http://schemas.openxmlformats.org/drawingml/2006/main">
              <a:ext uri="{FF2B5EF4-FFF2-40B4-BE49-F238E27FC236}">
                <a16:creationId xmlns:a16="http://schemas.microsoft.com/office/drawing/2014/main" id="{C93052C2-D9A0-4759-82BB-4942CA617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09850"/>
            <a:ext cx="4876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光聚合功能材料</a:t>
            </a:r>
          </a:p>
        </p:txBody>
      </p:sp>
      <p:sp>
        <p:nvSpPr>
          <p:cNvPr id="8" name="Photopolymerization">
            <a:extLst xmlns:a="http://schemas.openxmlformats.org/drawingml/2006/main">
              <a:ext uri="{FF2B5EF4-FFF2-40B4-BE49-F238E27FC236}">
                <a16:creationId xmlns:a16="http://schemas.microsoft.com/office/drawing/2014/main" id="{B5E5C275-1B95-4930-9398-47731002A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67050"/>
            <a:ext cx="48768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Photopolymerization</a:t>
            </a:r>
          </a:p>
        </p:txBody>
      </p:sp>
      <p:sp>
        <p:nvSpPr>
          <p:cNvPr id="9" name="[填写研究问题、方法或代表性工作]">
            <a:extLst xmlns:a="http://schemas.openxmlformats.org/drawingml/2006/main">
              <a:ext uri="{FF2B5EF4-FFF2-40B4-BE49-F238E27FC236}">
                <a16:creationId xmlns:a16="http://schemas.microsoft.com/office/drawing/2014/main" id="{422A95F4-35A1-43D0-86CA-CBB8DD126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95675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[填写研究问题、方法或代表性工作]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97562B-E8F0-49EF-8E1F-B68E0751F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00300"/>
            <a:ext cx="5410200" cy="1533525"/>
          </a:xfrm>
          <a:prstGeom xmlns:a="http://schemas.openxmlformats.org/drawingml/2006/main" prst="roundRect">
            <a:avLst>
              <a:gd name="adj" fmla="val 136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11" name="高分子基气敏传感器">
            <a:extLst xmlns:a="http://schemas.openxmlformats.org/drawingml/2006/main">
              <a:ext uri="{FF2B5EF4-FFF2-40B4-BE49-F238E27FC236}">
                <a16:creationId xmlns:a16="http://schemas.microsoft.com/office/drawing/2014/main" id="{E23DDD16-D1E0-46A1-AC5B-A1EBFB12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09850"/>
            <a:ext cx="4876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高分子基气敏传感器</a:t>
            </a:r>
          </a:p>
        </p:txBody>
      </p:sp>
      <p:sp>
        <p:nvSpPr>
          <p:cNvPr id="12" name="Polymer-based gas sensor">
            <a:extLst xmlns:a="http://schemas.openxmlformats.org/drawingml/2006/main">
              <a:ext uri="{FF2B5EF4-FFF2-40B4-BE49-F238E27FC236}">
                <a16:creationId xmlns:a16="http://schemas.microsoft.com/office/drawing/2014/main" id="{738943EB-8EAD-486A-9340-01B989193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067050"/>
            <a:ext cx="48768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Polymer-based gas sensors</a:t>
            </a:r>
          </a:p>
        </p:txBody>
      </p:sp>
      <p:sp>
        <p:nvSpPr>
          <p:cNvPr id="13" name="[填写研究问题、方法或代表性工作]">
            <a:extLst xmlns:a="http://schemas.openxmlformats.org/drawingml/2006/main">
              <a:ext uri="{FF2B5EF4-FFF2-40B4-BE49-F238E27FC236}">
                <a16:creationId xmlns:a16="http://schemas.microsoft.com/office/drawing/2014/main" id="{1222CBCE-3DA3-4081-A56C-770B1C010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495675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[填写研究问题、方法或代表性工作]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2DF1A1-0D35-4BF2-B66C-07F9BF56D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171950"/>
            <a:ext cx="5410200" cy="1533525"/>
          </a:xfrm>
          <a:prstGeom xmlns:a="http://schemas.openxmlformats.org/drawingml/2006/main" prst="roundRect">
            <a:avLst>
              <a:gd name="adj" fmla="val 136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15" name="超疏水功能涂层">
            <a:extLst xmlns:a="http://schemas.openxmlformats.org/drawingml/2006/main">
              <a:ext uri="{FF2B5EF4-FFF2-40B4-BE49-F238E27FC236}">
                <a16:creationId xmlns:a16="http://schemas.microsoft.com/office/drawing/2014/main" id="{63C73BE7-C4FD-439E-9735-C22A52DAD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4876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超疏水功能涂层</a:t>
            </a:r>
          </a:p>
        </p:txBody>
      </p:sp>
      <p:sp>
        <p:nvSpPr>
          <p:cNvPr id="16" name="Superhydrophobic coating">
            <a:extLst xmlns:a="http://schemas.openxmlformats.org/drawingml/2006/main">
              <a:ext uri="{FF2B5EF4-FFF2-40B4-BE49-F238E27FC236}">
                <a16:creationId xmlns:a16="http://schemas.microsoft.com/office/drawing/2014/main" id="{CEB87AB0-D9B9-4A32-98DB-BA9DA8114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38700"/>
            <a:ext cx="48768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Superhydrophobic coatings</a:t>
            </a:r>
          </a:p>
        </p:txBody>
      </p:sp>
      <p:sp>
        <p:nvSpPr>
          <p:cNvPr id="17" name="[填写研究问题、方法或代表性工作]">
            <a:extLst xmlns:a="http://schemas.openxmlformats.org/drawingml/2006/main">
              <a:ext uri="{FF2B5EF4-FFF2-40B4-BE49-F238E27FC236}">
                <a16:creationId xmlns:a16="http://schemas.microsoft.com/office/drawing/2014/main" id="{45B60299-C024-43FB-A7BB-B0254F0A5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267325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[填写研究问题、方法或代表性工作]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C0CBB1-43B0-4D2C-A590-90BB8CF54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171950"/>
            <a:ext cx="5410200" cy="1533525"/>
          </a:xfrm>
          <a:prstGeom xmlns:a="http://schemas.openxmlformats.org/drawingml/2006/main" prst="roundRect">
            <a:avLst>
              <a:gd name="adj" fmla="val 136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19" name="金属防腐蚀">
            <a:extLst xmlns:a="http://schemas.openxmlformats.org/drawingml/2006/main">
              <a:ext uri="{FF2B5EF4-FFF2-40B4-BE49-F238E27FC236}">
                <a16:creationId xmlns:a16="http://schemas.microsoft.com/office/drawing/2014/main" id="{EBCD34DD-405E-4C16-8B8A-F47269F67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381500"/>
            <a:ext cx="4876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金属防腐蚀</a:t>
            </a:r>
          </a:p>
        </p:txBody>
      </p:sp>
      <p:sp>
        <p:nvSpPr>
          <p:cNvPr id="20" name="Corrosion protection">
            <a:extLst xmlns:a="http://schemas.openxmlformats.org/drawingml/2006/main">
              <a:ext uri="{FF2B5EF4-FFF2-40B4-BE49-F238E27FC236}">
                <a16:creationId xmlns:a16="http://schemas.microsoft.com/office/drawing/2014/main" id="{76716D81-6820-4F4A-BE66-DBC28E51D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838700"/>
            <a:ext cx="48768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Corrosion protection</a:t>
            </a:r>
          </a:p>
        </p:txBody>
      </p:sp>
      <p:sp>
        <p:nvSpPr>
          <p:cNvPr id="21" name="[填写研究问题、方法或代表性工作]">
            <a:extLst xmlns:a="http://schemas.openxmlformats.org/drawingml/2006/main">
              <a:ext uri="{FF2B5EF4-FFF2-40B4-BE49-F238E27FC236}">
                <a16:creationId xmlns:a16="http://schemas.microsoft.com/office/drawing/2014/main" id="{910DCFE6-D0FD-4D0A-BC84-FEE926503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5267325"/>
            <a:ext cx="4876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[填写研究问题、方法或代表性工作]</a:t>
            </a:r>
          </a:p>
        </p:txBody>
      </p:sp>
    </p:spTree>
    <p:extLst>
      <p:ext uri="{BB962C8B-B14F-4D97-AF65-F5344CB8AC3E}">
        <p14:creationId xmlns:p14="http://schemas.microsoft.com/office/powerpoint/2010/main" val="18236614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D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2b1e5cc0c24b7f">
            <a:extLst>
              <a:ext uri="{96DAC541-7B7A-43D3-8B79-37D633B846F1}">
                <asvg:svgBlip xmlns:asvg="http://schemas.microsoft.com/office/drawing/2016/SVG/main" r:embed="Rbff160cdfb0f47d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33400" y="304800"/>
            <a:ext cx="1535906" cy="381000"/>
          </a:xfrm>
          <a:prstGeom xmlns:a="http://schemas.openxmlformats.org/drawingml/2006/main" prst="rect">
            <a:avLst/>
          </a:prstGeom>
        </p:spPr>
      </p:pic>
      <p:sp>
        <p:nvSpPr>
          <p:cNvPr id="2" name="04">
            <a:extLst xmlns:a="http://schemas.openxmlformats.org/drawingml/2006/main">
              <a:ext uri="{FF2B5EF4-FFF2-40B4-BE49-F238E27FC236}">
                <a16:creationId xmlns:a16="http://schemas.microsoft.com/office/drawing/2014/main" id="{DEF4DA62-67C4-4013-959C-74C5E77F3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722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04</a:t>
            </a:r>
          </a:p>
        </p:txBody>
      </p:sp>
      <p:sp>
        <p:nvSpPr>
          <p:cNvPr id="3" name="Photopolymerization Func">
            <a:extLst xmlns:a="http://schemas.openxmlformats.org/drawingml/2006/main">
              <a:ext uri="{FF2B5EF4-FFF2-40B4-BE49-F238E27FC236}">
                <a16:creationId xmlns:a16="http://schemas.microsoft.com/office/drawing/2014/main" id="{FED7DA2C-7FA7-4BF2-AD99-0D305D219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91275"/>
            <a:ext cx="809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Photopolymerization Functional Materials Lab</a:t>
            </a:r>
          </a:p>
        </p:txBody>
      </p:sp>
      <p:sp>
        <p:nvSpPr>
          <p:cNvPr id="4" name="[主要发现或结果标题]">
            <a:extLst xmlns:a="http://schemas.openxmlformats.org/drawingml/2006/main">
              <a:ext uri="{FF2B5EF4-FFF2-40B4-BE49-F238E27FC236}">
                <a16:creationId xmlns:a16="http://schemas.microsoft.com/office/drawing/2014/main" id="{8B389D86-22B7-44E9-9F5D-70098B434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57275"/>
            <a:ext cx="11125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225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[主要发现或结果标题]</a:t>
            </a:r>
          </a:p>
        </p:txBody>
      </p:sp>
      <p:sp>
        <p:nvSpPr>
          <p:cNvPr id="5" name="Results and interpretati">
            <a:extLst xmlns:a="http://schemas.openxmlformats.org/drawingml/2006/main">
              <a:ext uri="{FF2B5EF4-FFF2-40B4-BE49-F238E27FC236}">
                <a16:creationId xmlns:a16="http://schemas.microsoft.com/office/drawing/2014/main" id="{339D47F8-5EBA-478F-937F-F179FAC35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62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Results and interpretation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D97284-5C03-4FB9-8A2C-847FBA440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28875"/>
            <a:ext cx="7219950" cy="3286125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E2F0FD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7" name="[横向科研图片 / 图表]">
            <a:extLst xmlns:a="http://schemas.openxmlformats.org/drawingml/2006/main">
              <a:ext uri="{FF2B5EF4-FFF2-40B4-BE49-F238E27FC236}">
                <a16:creationId xmlns:a16="http://schemas.microsoft.com/office/drawing/2014/main" id="{2DB630FE-3F06-4E39-BE83-948B9C813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24288"/>
            <a:ext cx="676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[横向科研图片 / 图表]</a:t>
            </a:r>
          </a:p>
        </p:txBody>
      </p:sp>
      <p:sp>
        <p:nvSpPr>
          <p:cNvPr id="8" name="保持原始比例，替换为完整图像">
            <a:extLst xmlns:a="http://schemas.openxmlformats.org/drawingml/2006/main">
              <a:ext uri="{FF2B5EF4-FFF2-40B4-BE49-F238E27FC236}">
                <a16:creationId xmlns:a16="http://schemas.microsoft.com/office/drawing/2014/main" id="{3A06BA39-F482-4F8B-963A-2D75F5FC6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81488"/>
            <a:ext cx="676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保持原始比例，替换为完整图像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2D6833-A092-428E-947B-365664E3B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428875"/>
            <a:ext cx="3600450" cy="3286125"/>
          </a:xfrm>
          <a:prstGeom xmlns:a="http://schemas.openxmlformats.org/drawingml/2006/main" prst="roundRect">
            <a:avLst>
              <a:gd name="adj" fmla="val 63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10" name="[关键结论]">
            <a:extLst xmlns:a="http://schemas.openxmlformats.org/drawingml/2006/main">
              <a:ext uri="{FF2B5EF4-FFF2-40B4-BE49-F238E27FC236}">
                <a16:creationId xmlns:a16="http://schemas.microsoft.com/office/drawing/2014/main" id="{751AAA74-8B46-410B-B2D9-2959F9DCA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667000"/>
            <a:ext cx="3067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75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[关键结论]</a:t>
            </a:r>
          </a:p>
        </p:txBody>
      </p:sp>
      <p:sp>
        <p:nvSpPr>
          <p:cNvPr id="11" name="[以一至两句话描述该图支持的结论。]">
            <a:extLst xmlns:a="http://schemas.openxmlformats.org/drawingml/2006/main">
              <a:ext uri="{FF2B5EF4-FFF2-40B4-BE49-F238E27FC236}">
                <a16:creationId xmlns:a16="http://schemas.microsoft.com/office/drawing/2014/main" id="{82848239-0981-4A35-9D3A-D17959CDB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381375"/>
            <a:ext cx="3067050" cy="1019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[以一至两句话描述该图支持的结论。]</a:t>
            </a:r>
          </a:p>
        </p:txBody>
      </p:sp>
      <p:sp>
        <p:nvSpPr>
          <p:cNvPr id="12" name="[补充条件、局限或对照说明]">
            <a:extLst xmlns:a="http://schemas.openxmlformats.org/drawingml/2006/main">
              <a:ext uri="{FF2B5EF4-FFF2-40B4-BE49-F238E27FC236}">
                <a16:creationId xmlns:a16="http://schemas.microsoft.com/office/drawing/2014/main" id="{D6FF6AA6-BBE6-4F6C-A91F-F749813CE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762500"/>
            <a:ext cx="30670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[补充条件、局限或对照说明]</a:t>
            </a:r>
          </a:p>
        </p:txBody>
      </p:sp>
      <p:sp>
        <p:nvSpPr>
          <p:cNvPr id="13" name="[图注：样品、测试条件、单位与数据来源]">
            <a:extLst xmlns:a="http://schemas.openxmlformats.org/drawingml/2006/main">
              <a:ext uri="{FF2B5EF4-FFF2-40B4-BE49-F238E27FC236}">
                <a16:creationId xmlns:a16="http://schemas.microsoft.com/office/drawing/2014/main" id="{329A2301-46BC-413D-8C76-8C340762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76925"/>
            <a:ext cx="11125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[图注：样品、测试条件、单位与数据来源]</a:t>
            </a:r>
          </a:p>
        </p:txBody>
      </p:sp>
    </p:spTree>
    <p:extLst>
      <p:ext uri="{BB962C8B-B14F-4D97-AF65-F5344CB8AC3E}">
        <p14:creationId xmlns:p14="http://schemas.microsoft.com/office/powerpoint/2010/main" val="14728656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D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7cb585eae4498e">
            <a:extLst>
              <a:ext uri="{96DAC541-7B7A-43D3-8B79-37D633B846F1}">
                <asvg:svgBlip xmlns:asvg="http://schemas.microsoft.com/office/drawing/2016/SVG/main" r:embed="Rff95f3282ac04e9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33400" y="304800"/>
            <a:ext cx="1535906" cy="381000"/>
          </a:xfrm>
          <a:prstGeom xmlns:a="http://schemas.openxmlformats.org/drawingml/2006/main" prst="rect">
            <a:avLst/>
          </a:prstGeom>
        </p:spPr>
      </p:pic>
      <p:sp>
        <p:nvSpPr>
          <p:cNvPr id="2" name="05">
            <a:extLst xmlns:a="http://schemas.openxmlformats.org/drawingml/2006/main">
              <a:ext uri="{FF2B5EF4-FFF2-40B4-BE49-F238E27FC236}">
                <a16:creationId xmlns:a16="http://schemas.microsoft.com/office/drawing/2014/main" id="{A0C4F7A4-556F-4A08-9A43-12EBBBA9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722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05</a:t>
            </a:r>
          </a:p>
        </p:txBody>
      </p:sp>
      <p:sp>
        <p:nvSpPr>
          <p:cNvPr id="3" name="Photopolymerization Func">
            <a:extLst xmlns:a="http://schemas.openxmlformats.org/drawingml/2006/main">
              <a:ext uri="{FF2B5EF4-FFF2-40B4-BE49-F238E27FC236}">
                <a16:creationId xmlns:a16="http://schemas.microsoft.com/office/drawing/2014/main" id="{91176A42-247B-41FA-B71E-5D4B07C86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91275"/>
            <a:ext cx="809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Photopolymerization Functional Materials Lab</a:t>
            </a:r>
          </a:p>
        </p:txBody>
      </p:sp>
      <p:sp>
        <p:nvSpPr>
          <p:cNvPr id="4" name="[两组结果比较]">
            <a:extLst xmlns:a="http://schemas.openxmlformats.org/drawingml/2006/main">
              <a:ext uri="{FF2B5EF4-FFF2-40B4-BE49-F238E27FC236}">
                <a16:creationId xmlns:a16="http://schemas.microsoft.com/office/drawing/2014/main" id="{758014EC-F03B-41FC-B699-82DECD8C5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57275"/>
            <a:ext cx="11125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225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[两组结果比较]</a:t>
            </a:r>
          </a:p>
        </p:txBody>
      </p:sp>
      <p:sp>
        <p:nvSpPr>
          <p:cNvPr id="5" name="Comparison">
            <a:extLst xmlns:a="http://schemas.openxmlformats.org/drawingml/2006/main">
              <a:ext uri="{FF2B5EF4-FFF2-40B4-BE49-F238E27FC236}">
                <a16:creationId xmlns:a16="http://schemas.microsoft.com/office/drawing/2014/main" id="{57937B30-4E9E-4409-B299-FFC8F3129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62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Comparison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4C7627-EAC1-4EB1-AE4F-E65A7144C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00300"/>
            <a:ext cx="5410200" cy="3438525"/>
          </a:xfrm>
          <a:prstGeom xmlns:a="http://schemas.openxmlformats.org/drawingml/2006/main" prst="roundRect">
            <a:avLst>
              <a:gd name="adj" fmla="val 6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7" name="[条件 / 样品 A]">
            <a:extLst xmlns:a="http://schemas.openxmlformats.org/drawingml/2006/main">
              <a:ext uri="{FF2B5EF4-FFF2-40B4-BE49-F238E27FC236}">
                <a16:creationId xmlns:a16="http://schemas.microsoft.com/office/drawing/2014/main" id="{F8BD86DA-D4E6-4B9A-B52C-BC1C632F7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4953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[条件 / 样品 A]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94AA5C-4776-4F21-8208-1946B2D2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33725"/>
            <a:ext cx="4953000" cy="2019300"/>
          </a:xfrm>
          <a:prstGeom xmlns:a="http://schemas.openxmlformats.org/drawingml/2006/main" prst="roundRect">
            <a:avLst>
              <a:gd name="adj" fmla="val 8491"/>
            </a:avLst>
          </a:prstGeom>
          <a:solidFill xmlns:a="http://schemas.openxmlformats.org/drawingml/2006/main">
            <a:srgbClr val="E2F0FD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9" name="[插入同尺度图像 / 图表]">
            <a:extLst xmlns:a="http://schemas.openxmlformats.org/drawingml/2006/main">
              <a:ext uri="{FF2B5EF4-FFF2-40B4-BE49-F238E27FC236}">
                <a16:creationId xmlns:a16="http://schemas.microsoft.com/office/drawing/2014/main" id="{0BD87A0C-DD89-4394-BAB2-D8FBB92B4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895725"/>
            <a:ext cx="449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[插入同尺度图像 / 图表]</a:t>
            </a:r>
          </a:p>
        </p:txBody>
      </p:sp>
      <p:sp>
        <p:nvSpPr>
          <p:cNvPr id="10" name="保持原始比例，替换为完整图像">
            <a:extLst xmlns:a="http://schemas.openxmlformats.org/drawingml/2006/main">
              <a:ext uri="{FF2B5EF4-FFF2-40B4-BE49-F238E27FC236}">
                <a16:creationId xmlns:a16="http://schemas.microsoft.com/office/drawing/2014/main" id="{47F14489-09AB-4817-990B-E782E8336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52925"/>
            <a:ext cx="449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保持原始比例，替换为完整图像</a:t>
            </a:r>
          </a:p>
        </p:txBody>
      </p:sp>
      <p:sp>
        <p:nvSpPr>
          <p:cNvPr id="11" name="[填写观察结果及相同测试条件]">
            <a:extLst xmlns:a="http://schemas.openxmlformats.org/drawingml/2006/main">
              <a:ext uri="{FF2B5EF4-FFF2-40B4-BE49-F238E27FC236}">
                <a16:creationId xmlns:a16="http://schemas.microsoft.com/office/drawing/2014/main" id="{3CF6CFB1-3871-490E-B60E-582406FD2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8162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[填写观察结果及相同测试条件]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389E8A-CC44-45D9-AF79-D9DF3B1FA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400300"/>
            <a:ext cx="5410200" cy="3438525"/>
          </a:xfrm>
          <a:prstGeom xmlns:a="http://schemas.openxmlformats.org/drawingml/2006/main" prst="roundRect">
            <a:avLst>
              <a:gd name="adj" fmla="val 609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13" name="[条件 / 样品 B]">
            <a:extLst xmlns:a="http://schemas.openxmlformats.org/drawingml/2006/main">
              <a:ext uri="{FF2B5EF4-FFF2-40B4-BE49-F238E27FC236}">
                <a16:creationId xmlns:a16="http://schemas.microsoft.com/office/drawing/2014/main" id="{70B02D11-AB53-4FE0-A9B8-4A26558FB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71750"/>
            <a:ext cx="4953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[条件 / 样品 B]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98192C-F7C2-40B9-A464-E9C6BEE81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33725"/>
            <a:ext cx="4953000" cy="2019300"/>
          </a:xfrm>
          <a:prstGeom xmlns:a="http://schemas.openxmlformats.org/drawingml/2006/main" prst="roundRect">
            <a:avLst>
              <a:gd name="adj" fmla="val 8491"/>
            </a:avLst>
          </a:prstGeom>
          <a:solidFill xmlns:a="http://schemas.openxmlformats.org/drawingml/2006/main">
            <a:srgbClr val="E2F0FD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15" name="[插入同尺度图像 / 图表]">
            <a:extLst xmlns:a="http://schemas.openxmlformats.org/drawingml/2006/main">
              <a:ext uri="{FF2B5EF4-FFF2-40B4-BE49-F238E27FC236}">
                <a16:creationId xmlns:a16="http://schemas.microsoft.com/office/drawing/2014/main" id="{8D7205E5-12D4-41AF-89B5-663E8E671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895725"/>
            <a:ext cx="4495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[插入同尺度图像 / 图表]</a:t>
            </a:r>
          </a:p>
        </p:txBody>
      </p:sp>
      <p:sp>
        <p:nvSpPr>
          <p:cNvPr id="16" name="保持原始比例，替换为完整图像">
            <a:extLst xmlns:a="http://schemas.openxmlformats.org/drawingml/2006/main">
              <a:ext uri="{FF2B5EF4-FFF2-40B4-BE49-F238E27FC236}">
                <a16:creationId xmlns:a16="http://schemas.microsoft.com/office/drawing/2014/main" id="{C7481C36-90FF-4769-A899-F61A7410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352925"/>
            <a:ext cx="4495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保持原始比例，替换为完整图像</a:t>
            </a:r>
          </a:p>
        </p:txBody>
      </p:sp>
      <p:sp>
        <p:nvSpPr>
          <p:cNvPr id="17" name="[填写观察结果及相同测试条件]">
            <a:extLst xmlns:a="http://schemas.openxmlformats.org/drawingml/2006/main">
              <a:ext uri="{FF2B5EF4-FFF2-40B4-BE49-F238E27FC236}">
                <a16:creationId xmlns:a16="http://schemas.microsoft.com/office/drawing/2014/main" id="{58E1A3A3-E809-44ED-8E94-F586EF1E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381625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[填写观察结果及相同测试条件]</a:t>
            </a:r>
          </a:p>
        </p:txBody>
      </p:sp>
    </p:spTree>
    <p:extLst>
      <p:ext uri="{BB962C8B-B14F-4D97-AF65-F5344CB8AC3E}">
        <p14:creationId xmlns:p14="http://schemas.microsoft.com/office/powerpoint/2010/main" val="13320701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D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116d35051f4b8b">
            <a:extLst>
              <a:ext uri="{96DAC541-7B7A-43D3-8B79-37D633B846F1}">
                <asvg:svgBlip xmlns:asvg="http://schemas.microsoft.com/office/drawing/2016/SVG/main" r:embed="R62c58933a83c41b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33400" y="304800"/>
            <a:ext cx="1535906" cy="381000"/>
          </a:xfrm>
          <a:prstGeom xmlns:a="http://schemas.openxmlformats.org/drawingml/2006/main" prst="rect">
            <a:avLst/>
          </a:prstGeom>
        </p:spPr>
      </p:pic>
      <p:sp>
        <p:nvSpPr>
          <p:cNvPr id="2" name="06">
            <a:extLst xmlns:a="http://schemas.openxmlformats.org/drawingml/2006/main">
              <a:ext uri="{FF2B5EF4-FFF2-40B4-BE49-F238E27FC236}">
                <a16:creationId xmlns:a16="http://schemas.microsoft.com/office/drawing/2014/main" id="{97D78D0C-8390-40A3-8B2C-9AD8A6800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722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06</a:t>
            </a:r>
          </a:p>
        </p:txBody>
      </p:sp>
      <p:sp>
        <p:nvSpPr>
          <p:cNvPr id="3" name="Photopolymerization Func">
            <a:extLst xmlns:a="http://schemas.openxmlformats.org/drawingml/2006/main">
              <a:ext uri="{FF2B5EF4-FFF2-40B4-BE49-F238E27FC236}">
                <a16:creationId xmlns:a16="http://schemas.microsoft.com/office/drawing/2014/main" id="{073C139B-E942-4BAA-B452-E59BF4A1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91275"/>
            <a:ext cx="809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Photopolymerization Functional Materials Lab</a:t>
            </a:r>
          </a:p>
        </p:txBody>
      </p:sp>
      <p:sp>
        <p:nvSpPr>
          <p:cNvPr id="4" name="Selected publications">
            <a:extLst xmlns:a="http://schemas.openxmlformats.org/drawingml/2006/main">
              <a:ext uri="{FF2B5EF4-FFF2-40B4-BE49-F238E27FC236}">
                <a16:creationId xmlns:a16="http://schemas.microsoft.com/office/drawing/2014/main" id="{5B96521B-4AA6-44BA-92C7-44C125030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57275"/>
            <a:ext cx="111252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3225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Selected publications</a:t>
            </a:r>
          </a:p>
        </p:txBody>
      </p:sp>
      <p:sp>
        <p:nvSpPr>
          <p:cNvPr id="5" name="[成果展示，可保留文章原文语言]">
            <a:extLst xmlns:a="http://schemas.openxmlformats.org/drawingml/2006/main">
              <a:ext uri="{FF2B5EF4-FFF2-40B4-BE49-F238E27FC236}">
                <a16:creationId xmlns:a16="http://schemas.microsoft.com/office/drawing/2014/main" id="{80EE3C09-B364-4267-8CC9-5DF0AAAC1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62125"/>
            <a:ext cx="1047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500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[成果展示，可保留文章原文语言]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73BB50-1F34-4670-B380-595C9E207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19350"/>
            <a:ext cx="11125200" cy="1619250"/>
          </a:xfrm>
          <a:prstGeom xmlns:a="http://schemas.openxmlformats.org/drawingml/2006/main" prst="roundRect">
            <a:avLst>
              <a:gd name="adj" fmla="val 129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F6D48F-E9A2-40A6-A46E-A5BF9CAD5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00325"/>
            <a:ext cx="2505075" cy="1257300"/>
          </a:xfrm>
          <a:prstGeom xmlns:a="http://schemas.openxmlformats.org/drawingml/2006/main" prst="roundRect">
            <a:avLst>
              <a:gd name="adj" fmla="val 9848"/>
            </a:avLst>
          </a:prstGeom>
          <a:solidFill xmlns:a="http://schemas.openxmlformats.org/drawingml/2006/main">
            <a:srgbClr val="E2F0FD"/>
          </a:solidFill>
          <a:ln xmlns:a="http://schemas.openxmlformats.org/drawingml/2006/main" w="0">
            <a:noFill/>
          </a:ln>
        </p:spPr>
      </p:sp>
      <p:sp>
        <p:nvSpPr>
          <p:cNvPr id="8" name="[Graphical abstract]">
            <a:extLst xmlns:a="http://schemas.openxmlformats.org/drawingml/2006/main">
              <a:ext uri="{FF2B5EF4-FFF2-40B4-BE49-F238E27FC236}">
                <a16:creationId xmlns:a16="http://schemas.microsoft.com/office/drawing/2014/main" id="{0E7EA7EC-6E63-4EFB-88C2-804F6BBC8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76575"/>
            <a:ext cx="2276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[Graphical abstract]</a:t>
            </a:r>
          </a:p>
        </p:txBody>
      </p:sp>
      <p:sp>
        <p:nvSpPr>
          <p:cNvPr id="9" name="[Full publication title]">
            <a:extLst xmlns:a="http://schemas.openxmlformats.org/drawingml/2006/main">
              <a:ext uri="{FF2B5EF4-FFF2-40B4-BE49-F238E27FC236}">
                <a16:creationId xmlns:a16="http://schemas.microsoft.com/office/drawing/2014/main" id="{9C1F3566-CFB0-43BC-AF72-3376AF6F5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2628900"/>
            <a:ext cx="78009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[Full publication title]</a:t>
            </a:r>
          </a:p>
        </p:txBody>
      </p:sp>
      <p:sp>
        <p:nvSpPr>
          <p:cNvPr id="10" name="[Authors]   [Journal]   ">
            <a:extLst xmlns:a="http://schemas.openxmlformats.org/drawingml/2006/main">
              <a:ext uri="{FF2B5EF4-FFF2-40B4-BE49-F238E27FC236}">
                <a16:creationId xmlns:a16="http://schemas.microsoft.com/office/drawing/2014/main" id="{8EABE470-01D9-4DD0-83C8-3ED81781C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171825"/>
            <a:ext cx="78009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[Authors]   [Journal]   [Year]</a:t>
            </a:r>
          </a:p>
        </p:txBody>
      </p:sp>
      <p:sp>
        <p:nvSpPr>
          <p:cNvPr id="11" name="[DOI: 10.xxxx/xxxxxxxx]">
            <a:extLst xmlns:a="http://schemas.openxmlformats.org/drawingml/2006/main">
              <a:ext uri="{FF2B5EF4-FFF2-40B4-BE49-F238E27FC236}">
                <a16:creationId xmlns:a16="http://schemas.microsoft.com/office/drawing/2014/main" id="{988A7BDE-E5B7-401D-B23D-D10AFE64F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3552825"/>
            <a:ext cx="78009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[DOI: 10.xxxx/xxxxxxxx]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913967-214E-4868-8363-483A799D9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11125200" cy="1619250"/>
          </a:xfrm>
          <a:prstGeom xmlns:a="http://schemas.openxmlformats.org/drawingml/2006/main" prst="roundRect">
            <a:avLst>
              <a:gd name="adj" fmla="val 1294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E3F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F25928-FEAA-462B-A5D0-91B8DF1EA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48175"/>
            <a:ext cx="2505075" cy="1257300"/>
          </a:xfrm>
          <a:prstGeom xmlns:a="http://schemas.openxmlformats.org/drawingml/2006/main" prst="roundRect">
            <a:avLst>
              <a:gd name="adj" fmla="val 9848"/>
            </a:avLst>
          </a:prstGeom>
          <a:solidFill xmlns:a="http://schemas.openxmlformats.org/drawingml/2006/main">
            <a:srgbClr val="E2F0FD"/>
          </a:solidFill>
          <a:ln xmlns:a="http://schemas.openxmlformats.org/drawingml/2006/main" w="0">
            <a:noFill/>
          </a:ln>
        </p:spPr>
      </p:sp>
      <p:sp>
        <p:nvSpPr>
          <p:cNvPr id="14" name="[Graphical abstract]">
            <a:extLst xmlns:a="http://schemas.openxmlformats.org/drawingml/2006/main">
              <a:ext uri="{FF2B5EF4-FFF2-40B4-BE49-F238E27FC236}">
                <a16:creationId xmlns:a16="http://schemas.microsoft.com/office/drawing/2014/main" id="{8503A786-2DFB-400F-917A-9EA187C5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24425"/>
            <a:ext cx="22764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275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[Graphical abstract]</a:t>
            </a:r>
          </a:p>
        </p:txBody>
      </p:sp>
      <p:sp>
        <p:nvSpPr>
          <p:cNvPr id="15" name="[Full publication title]">
            <a:extLst xmlns:a="http://schemas.openxmlformats.org/drawingml/2006/main">
              <a:ext uri="{FF2B5EF4-FFF2-40B4-BE49-F238E27FC236}">
                <a16:creationId xmlns:a16="http://schemas.microsoft.com/office/drawing/2014/main" id="{FC0A9DA5-A00A-429B-9280-623D0874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4476750"/>
            <a:ext cx="78009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[Full publication title]</a:t>
            </a:r>
          </a:p>
        </p:txBody>
      </p:sp>
      <p:sp>
        <p:nvSpPr>
          <p:cNvPr id="16" name="[Authors]   [Journal]   ">
            <a:extLst xmlns:a="http://schemas.openxmlformats.org/drawingml/2006/main">
              <a:ext uri="{FF2B5EF4-FFF2-40B4-BE49-F238E27FC236}">
                <a16:creationId xmlns:a16="http://schemas.microsoft.com/office/drawing/2014/main" id="{3021E982-6D42-4E85-9BA1-F6346EAA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5019675"/>
            <a:ext cx="7800975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[Authors]   [Journal]   [Year]</a:t>
            </a:r>
          </a:p>
        </p:txBody>
      </p:sp>
      <p:sp>
        <p:nvSpPr>
          <p:cNvPr id="17" name="[DOI: 10.xxxx/xxxxxxxx]">
            <a:extLst xmlns:a="http://schemas.openxmlformats.org/drawingml/2006/main">
              <a:ext uri="{FF2B5EF4-FFF2-40B4-BE49-F238E27FC236}">
                <a16:creationId xmlns:a16="http://schemas.microsoft.com/office/drawing/2014/main" id="{37DBE774-C881-4E9C-8867-F54A4185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3775" y="5400675"/>
            <a:ext cx="7800975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35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[DOI: 10.xxxx/xxxxxxxx]</a:t>
            </a:r>
          </a:p>
        </p:txBody>
      </p:sp>
    </p:spTree>
    <p:extLst>
      <p:ext uri="{BB962C8B-B14F-4D97-AF65-F5344CB8AC3E}">
        <p14:creationId xmlns:p14="http://schemas.microsoft.com/office/powerpoint/2010/main" val="3971018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D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5985d9cbfd4095">
            <a:extLst>
              <a:ext uri="{96DAC541-7B7A-43D3-8B79-37D633B846F1}">
                <asvg:svgBlip xmlns:asvg="http://schemas.microsoft.com/office/drawing/2016/SVG/main" r:embed="R6f56cbc8d79040f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533400" y="304800"/>
            <a:ext cx="1535906" cy="381000"/>
          </a:xfrm>
          <a:prstGeom xmlns:a="http://schemas.openxmlformats.org/drawingml/2006/main" prst="rect">
            <a:avLst/>
          </a:prstGeom>
        </p:spPr>
      </p:pic>
      <p:sp>
        <p:nvSpPr>
          <p:cNvPr id="2" name="07">
            <a:extLst xmlns:a="http://schemas.openxmlformats.org/drawingml/2006/main">
              <a:ext uri="{FF2B5EF4-FFF2-40B4-BE49-F238E27FC236}">
                <a16:creationId xmlns:a16="http://schemas.microsoft.com/office/drawing/2014/main" id="{E8F3437D-4406-4984-8EFF-F28E8E945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372225"/>
            <a:ext cx="590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1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07</a:t>
            </a:r>
          </a:p>
        </p:txBody>
      </p:sp>
      <p:sp>
        <p:nvSpPr>
          <p:cNvPr id="3" name="Photopolymerization Func">
            <a:extLst xmlns:a="http://schemas.openxmlformats.org/drawingml/2006/main">
              <a:ext uri="{FF2B5EF4-FFF2-40B4-BE49-F238E27FC236}">
                <a16:creationId xmlns:a16="http://schemas.microsoft.com/office/drawing/2014/main" id="{4AA86D67-D3E0-4E00-871B-0EFA5DCD4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91275"/>
            <a:ext cx="8096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97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Photopolymerization Functional Materials Lab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122FB8-BEA5-42B0-99D2-3747B63F3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66800"/>
            <a:ext cx="11430000" cy="5162550"/>
          </a:xfrm>
          <a:prstGeom xmlns:a="http://schemas.openxmlformats.org/drawingml/2006/main" prst="roundRect">
            <a:avLst>
              <a:gd name="adj" fmla="val 5535"/>
            </a:avLst>
          </a:prstGeom>
          <a:gradFill xmlns:a="http://schemas.openxmlformats.org/drawingml/2006/main">
            <a:gsLst>
              <a:gs pos="0">
                <a:srgbClr val="F0F7FF"/>
              </a:gs>
              <a:gs pos="100000">
                <a:srgbClr val="DDEDFC"/>
              </a:gs>
            </a:gsLst>
            <a:lin ang="1080000"/>
          </a:gradFill>
          <a:ln xmlns:a="http://schemas.openxmlformats.org/drawingml/2006/main" w="0">
            <a:noFill/>
          </a:ln>
        </p:spPr>
      </p:sp>
      <p:sp>
        <p:nvSpPr>
          <p:cNvPr id="5" name="感谢交流">
            <a:extLst xmlns:a="http://schemas.openxmlformats.org/drawingml/2006/main">
              <a:ext uri="{FF2B5EF4-FFF2-40B4-BE49-F238E27FC236}">
                <a16:creationId xmlns:a16="http://schemas.microsoft.com/office/drawing/2014/main" id="{319268F6-AEA3-4BA4-B4E7-A690D1A23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09775"/>
            <a:ext cx="10477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25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525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感谢交流</a:t>
            </a:r>
          </a:p>
        </p:txBody>
      </p:sp>
      <p:sp>
        <p:nvSpPr>
          <p:cNvPr id="6" name="Thank you">
            <a:extLst xmlns:a="http://schemas.openxmlformats.org/drawingml/2006/main">
              <a:ext uri="{FF2B5EF4-FFF2-40B4-BE49-F238E27FC236}">
                <a16:creationId xmlns:a16="http://schemas.microsoft.com/office/drawing/2014/main" id="{6901F4BB-264D-41C2-BDAD-AB944A4FD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67075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85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Thank you</a:t>
            </a:r>
          </a:p>
        </p:txBody>
      </p:sp>
      <p:sp>
        <p:nvSpPr>
          <p:cNvPr id="7" name="光聚合功能材料实验室">
            <a:extLst xmlns:a="http://schemas.openxmlformats.org/drawingml/2006/main">
              <a:ext uri="{FF2B5EF4-FFF2-40B4-BE49-F238E27FC236}">
                <a16:creationId xmlns:a16="http://schemas.microsoft.com/office/drawing/2014/main" id="{951104A7-6CDF-4764-834B-5C2405E96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33875"/>
            <a:ext cx="10477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2100" b="1">
                <a:solidFill>
                  <a:srgbClr val="1F2329"/>
                </a:solidFill>
                <a:latin typeface="Noto Sans CJK SC"/>
                <a:ea typeface="Noto Sans CJK SC"/>
                <a:cs typeface="Noto Sans CJK SC"/>
              </a:rPr>
              <a:t>光聚合功能材料实验室</a:t>
            </a:r>
          </a:p>
        </p:txBody>
      </p:sp>
      <p:sp>
        <p:nvSpPr>
          <p:cNvPr id="8" name="admin@uv-lab.com">
            <a:extLst xmlns:a="http://schemas.openxmlformats.org/drawingml/2006/main">
              <a:ext uri="{FF2B5EF4-FFF2-40B4-BE49-F238E27FC236}">
                <a16:creationId xmlns:a16="http://schemas.microsoft.com/office/drawing/2014/main" id="{020903F1-214D-447E-9399-1A437B43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19675"/>
            <a:ext cx="100965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800" b="0">
                <a:solidFill>
                  <a:srgbClr val="245BDB"/>
                </a:solidFill>
                <a:latin typeface="Noto Sans CJK SC"/>
                <a:ea typeface="Noto Sans CJK SC"/>
                <a:cs typeface="Noto Sans CJK SC"/>
              </a:rPr>
              <a:t>admin@uv-lab.com</a:t>
            </a:r>
          </a:p>
        </p:txBody>
      </p:sp>
      <p:sp>
        <p:nvSpPr>
          <p:cNvPr id="9" name="uv-lab.com">
            <a:extLst xmlns:a="http://schemas.openxmlformats.org/drawingml/2006/main">
              <a:ext uri="{FF2B5EF4-FFF2-40B4-BE49-F238E27FC236}">
                <a16:creationId xmlns:a16="http://schemas.microsoft.com/office/drawing/2014/main" id="{4377A4D4-6FB8-48FA-A553-6F422A02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553075"/>
            <a:ext cx="10096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defRPr>
            </a:pPr>
            <a:r>
              <a:rPr sz="1425" b="0">
                <a:solidFill>
                  <a:srgbClr val="5D6B7C"/>
                </a:solidFill>
                <a:latin typeface="Noto Sans CJK SC"/>
                <a:ea typeface="Noto Sans CJK SC"/>
                <a:cs typeface="Noto Sans CJK SC"/>
              </a:rPr>
              <a:t>uv-lab.com</a:t>
            </a:r>
          </a:p>
        </p:txBody>
      </p:sp>
    </p:spTree>
    <p:extLst>
      <p:ext uri="{BB962C8B-B14F-4D97-AF65-F5344CB8AC3E}">
        <p14:creationId xmlns:p14="http://schemas.microsoft.com/office/powerpoint/2010/main" val="20359859"/>
      </p:ext>
    </p:extLst>
  </p:cSld>
</p:sld>
</file>

<file path=ppt/theme/theme1.xml><?xml version="1.0" encoding="utf-8"?>
<a:theme xmlns:a="http://schemas.openxmlformats.org/drawingml/2006/main" name="ChatGPT">
  <a:themeElements>
    <a:clrScheme name="PFM Lab">
      <a:dk1>
        <a:srgbClr val="1F2329"/>
      </a:dk1>
      <a:lt1>
        <a:srgbClr val="FFFFFF"/>
      </a:lt1>
      <a:dk2>
        <a:srgbClr val="5D6B7C"/>
      </a:dk2>
      <a:lt2>
        <a:srgbClr val="E2F0FD"/>
      </a:lt2>
      <a:accent1>
        <a:srgbClr val="337FFF"/>
      </a:accent1>
      <a:accent2>
        <a:srgbClr val="245BDB"/>
      </a:accent2>
      <a:accent3>
        <a:srgbClr val="72DBEE"/>
      </a:accent3>
      <a:accent4>
        <a:srgbClr val="5D6B7C"/>
      </a:accent4>
      <a:accent5>
        <a:srgbClr val="8DAED6"/>
      </a:accent5>
      <a:accent6>
        <a:srgbClr val="ADCDF4"/>
      </a:accent6>
      <a:hlink>
        <a:srgbClr val="245BDB"/>
      </a:hlink>
      <a:folHlink>
        <a:srgbClr val="245BDB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PFM Lab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2026-09-28T10:40:00.1270000Z</dcterms:created>
  <dcterms:modified xsi:type="dcterms:W3CDTF">2026-09-28T10:40:00.1280000Z</dcterms:modified>
</coreProperties>
</file>